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21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4"/>
  </p:notesMasterIdLst>
  <p:handoutMasterIdLst>
    <p:handoutMasterId r:id="rId5"/>
  </p:handoutMasterIdLst>
  <p:sldIdLst>
    <p:sldId id="365" r:id="rId2"/>
    <p:sldId id="207613682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2529C2"/>
    <a:srgbClr val="023C72"/>
    <a:srgbClr val="064884"/>
    <a:srgbClr val="075494"/>
    <a:srgbClr val="042F61"/>
    <a:srgbClr val="340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56" autoAdjust="0"/>
    <p:restoredTop sz="94630" autoAdjust="0"/>
  </p:normalViewPr>
  <p:slideViewPr>
    <p:cSldViewPr snapToGrid="0" showGuides="1">
      <p:cViewPr varScale="1">
        <p:scale>
          <a:sx n="128" d="100"/>
          <a:sy n="128" d="100"/>
        </p:scale>
        <p:origin x="592" y="176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06.08.2025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06.08.2025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24783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06.08.2025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orcid.org/0000-0003-3991-0864" TargetMode="Externa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drive.google.com/drive/folders/1QjkMvsA1r6Yr_BNsF5H8PPUDfPchpEET?usp=sharin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orcid.org/0000-0003-3991-0864" TargetMode="External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C4BC2-7107-9044-BEDE-1D749DF15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06.08.2025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CD2B3-78F6-D841-8D91-53E55634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</a:t>
            </a:fld>
            <a:endParaRPr lang="da-DK" dirty="0"/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AC04FB43-B8CC-9345-9C2B-41A79F209B6B}"/>
              </a:ext>
            </a:extLst>
          </p:cNvPr>
          <p:cNvPicPr/>
          <p:nvPr/>
        </p:nvPicPr>
        <p:blipFill rotWithShape="1">
          <a:blip r:embed="rId3" cstate="print"/>
          <a:srcRect l="259"/>
          <a:stretch/>
        </p:blipFill>
        <p:spPr>
          <a:xfrm>
            <a:off x="4288094" y="60446"/>
            <a:ext cx="7869116" cy="59726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B41BF3E-2D70-E34A-AE64-7118C95C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4" y="507499"/>
            <a:ext cx="4110469" cy="2195947"/>
          </a:xfrm>
        </p:spPr>
        <p:txBody>
          <a:bodyPr/>
          <a:lstStyle/>
          <a:p>
            <a:pPr algn="ctr"/>
            <a:r>
              <a:rPr lang="da-DK" sz="8000" dirty="0">
                <a:solidFill>
                  <a:srgbClr val="C00000"/>
                </a:solidFill>
                <a:latin typeface="Abadi" panose="020B0604020104020204" pitchFamily="34" charset="0"/>
              </a:rPr>
              <a:t>Course Overview</a:t>
            </a:r>
            <a:endParaRPr lang="en-DK" sz="11500" dirty="0">
              <a:solidFill>
                <a:srgbClr val="C00000"/>
              </a:solidFill>
              <a:latin typeface="Abadi" panose="020B0604020104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t="62172" r="45526" b="27602"/>
          <a:stretch/>
        </p:blipFill>
        <p:spPr>
          <a:xfrm>
            <a:off x="39755" y="5883356"/>
            <a:ext cx="4135971" cy="4953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DDEFC8-92FC-8C72-A784-A68B8124B10E}"/>
              </a:ext>
            </a:extLst>
          </p:cNvPr>
          <p:cNvSpPr txBox="1"/>
          <p:nvPr/>
        </p:nvSpPr>
        <p:spPr>
          <a:xfrm>
            <a:off x="-9939" y="4685341"/>
            <a:ext cx="42688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Gildas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Hounmanou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PhD 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2D4E8A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APTI-Fellow, National Institutes of Health, MD, USA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DK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Assistant-Professor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1200" kern="0" dirty="0">
                <a:solidFill>
                  <a:srgbClr val="044A91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 tooltip="https://orcid.org/0000-0003-3991-0864"/>
              </a:rPr>
              <a:t>https://orcid.org/0000-0003-3991-0864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University of Copenhagen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Faculty of Health and Medical Sciences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401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5F188-17D1-C6AE-AED2-AFD020025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381400-C85C-7C36-FA64-0257CDDC4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19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EC8909-8CB1-49F5-A58B-C62DAB153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12437"/>
            <a:ext cx="11713464" cy="6844063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0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2BAFF4-5B2E-F6D9-8DF7-2A2D12EEE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" y="2724072"/>
            <a:ext cx="12192008" cy="4114801"/>
          </a:xfrm>
          <a:prstGeom prst="rect">
            <a:avLst/>
          </a:prstGeom>
          <a:gradFill>
            <a:gsLst>
              <a:gs pos="30000">
                <a:schemeClr val="accent1">
                  <a:lumMod val="75000"/>
                  <a:alpha val="19000"/>
                </a:schemeClr>
              </a:gs>
              <a:gs pos="100000">
                <a:schemeClr val="accent1">
                  <a:alpha val="24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934F76-D46A-DAE1-3317-F96EA5FA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09672" y="1716338"/>
            <a:ext cx="6858003" cy="3422328"/>
          </a:xfrm>
          <a:prstGeom prst="rect">
            <a:avLst/>
          </a:prstGeom>
          <a:gradFill>
            <a:gsLst>
              <a:gs pos="0">
                <a:schemeClr val="accent1">
                  <a:alpha val="52000"/>
                </a:schemeClr>
              </a:gs>
              <a:gs pos="76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68482E-2565-425D-F4E5-77EF4C6BE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123" y="2706446"/>
            <a:ext cx="12191997" cy="3711900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92000">
                <a:schemeClr val="accent1">
                  <a:lumMod val="75000"/>
                  <a:alpha val="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stomShape 1">
            <a:extLst>
              <a:ext uri="{FF2B5EF4-FFF2-40B4-BE49-F238E27FC236}">
                <a16:creationId xmlns:a16="http://schemas.microsoft.com/office/drawing/2014/main" id="{6344F5E9-9218-F6D9-A504-65E02D59E702}"/>
              </a:ext>
            </a:extLst>
          </p:cNvPr>
          <p:cNvSpPr/>
          <p:nvPr/>
        </p:nvSpPr>
        <p:spPr>
          <a:xfrm>
            <a:off x="1416514" y="73792"/>
            <a:ext cx="9392478" cy="9218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/>
            <a:r>
              <a:rPr lang="fr-FR" sz="5400" kern="1200" dirty="0">
                <a:latin typeface="Aptos" panose="020B0004020202020204" pitchFamily="34" charset="0"/>
                <a:ea typeface="+mj-ea"/>
                <a:cs typeface="+mj-cs"/>
              </a:rPr>
              <a:t>Course Plan</a:t>
            </a:r>
            <a:endParaRPr lang="en-US" sz="3200" dirty="0">
              <a:latin typeface="Aptos" panose="020B00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F39F0FA-CE3B-3877-6CA4-7BEE7C61B320}"/>
              </a:ext>
            </a:extLst>
          </p:cNvPr>
          <p:cNvSpPr txBox="1">
            <a:spLocks noChangeArrowheads="1"/>
          </p:cNvSpPr>
          <p:nvPr/>
        </p:nvSpPr>
        <p:spPr>
          <a:xfrm>
            <a:off x="695658" y="1142324"/>
            <a:ext cx="11488177" cy="37119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71463" indent="-271463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lang="da-DK" sz="2400" kern="1200" spc="45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5781" marR="0" indent="-264319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45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08038" indent="-271463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spc="45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3200" dirty="0">
                <a:solidFill>
                  <a:schemeClr val="bg1"/>
                </a:solidFill>
                <a:latin typeface="Aptos" panose="020B0004020202020204" pitchFamily="34" charset="0"/>
              </a:rPr>
              <a:t>Evaluation of Bioinformatics knowledge before course</a:t>
            </a:r>
          </a:p>
          <a:p>
            <a:pPr marL="547782" lvl="1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2800" dirty="0">
                <a:solidFill>
                  <a:srgbClr val="2529C2"/>
                </a:solidFill>
                <a:latin typeface="Aptos" panose="020B00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https://drive.google.com/drive/folders/1QjkMvsA1r6Yr_BNsF5H8PPUDfPchpEET?usp=sharing</a:t>
            </a:r>
            <a:r>
              <a:rPr lang="en-GB" sz="2800" dirty="0">
                <a:solidFill>
                  <a:srgbClr val="2529C2"/>
                </a:solidFill>
                <a:latin typeface="Aptos" panose="020B0004020202020204" pitchFamily="34" charset="0"/>
              </a:rPr>
              <a:t> </a:t>
            </a:r>
            <a:endParaRPr lang="en-US" sz="2800" dirty="0">
              <a:solidFill>
                <a:srgbClr val="2529C2"/>
              </a:solidFill>
              <a:latin typeface="Aptos" panose="020B0004020202020204" pitchFamily="34" charset="0"/>
            </a:endParaRP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US" sz="3200" dirty="0">
                <a:solidFill>
                  <a:schemeClr val="bg1"/>
                </a:solidFill>
                <a:latin typeface="Aptos" panose="020B0004020202020204" pitchFamily="34" charset="0"/>
              </a:rPr>
              <a:t>Q&amp;A from the videos watched before the course</a:t>
            </a:r>
            <a:endParaRPr lang="en-US" sz="3200" b="0" kern="1200" baseline="0" noProof="1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3200" dirty="0">
                <a:solidFill>
                  <a:schemeClr val="bg1"/>
                </a:solidFill>
                <a:latin typeface="Aptos" panose="020B0004020202020204" pitchFamily="34" charset="0"/>
              </a:rPr>
              <a:t>KAHOOT Game to launch the course</a:t>
            </a: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3200" dirty="0">
                <a:solidFill>
                  <a:schemeClr val="bg1"/>
                </a:solidFill>
                <a:latin typeface="Aptos" panose="020B0004020202020204" pitchFamily="34" charset="0"/>
              </a:rPr>
              <a:t>Teaching by lectures and practical hands-on exercises</a:t>
            </a: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3200" dirty="0">
                <a:solidFill>
                  <a:schemeClr val="bg1"/>
                </a:solidFill>
                <a:latin typeface="Aptos" panose="020B0004020202020204" pitchFamily="34" charset="0"/>
              </a:rPr>
              <a:t>Post-course Evaluation</a:t>
            </a:r>
          </a:p>
        </p:txBody>
      </p:sp>
      <p:pic>
        <p:nvPicPr>
          <p:cNvPr id="4" name="Picture 10" descr="Capacity Building Stock Illustrations – 768 Capacity Building Stock  Illustrations, Vectors &amp; Clipart - Dreamstime">
            <a:extLst>
              <a:ext uri="{FF2B5EF4-FFF2-40B4-BE49-F238E27FC236}">
                <a16:creationId xmlns:a16="http://schemas.microsoft.com/office/drawing/2014/main" id="{8E5851BE-F305-1433-CDF4-96821F4FF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370"/>
          <a:stretch/>
        </p:blipFill>
        <p:spPr bwMode="auto">
          <a:xfrm>
            <a:off x="8649312" y="5730403"/>
            <a:ext cx="3473115" cy="104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DCD16B-E379-8E59-28FF-F8F9246E00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t="62172" r="45526" b="27602"/>
          <a:stretch/>
        </p:blipFill>
        <p:spPr>
          <a:xfrm>
            <a:off x="73263" y="6288821"/>
            <a:ext cx="4265165" cy="4953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383396-445C-DC90-4616-3E9A57163715}"/>
              </a:ext>
            </a:extLst>
          </p:cNvPr>
          <p:cNvSpPr txBox="1"/>
          <p:nvPr/>
        </p:nvSpPr>
        <p:spPr>
          <a:xfrm>
            <a:off x="69573" y="5091208"/>
            <a:ext cx="4268855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Gildas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Hounmanou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PhD 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2D4E8A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APTI-Fellow, National Institutes of Health, MD, USA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DK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Assistant-Professor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1200" kern="0" dirty="0">
                <a:solidFill>
                  <a:srgbClr val="044A91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6" tooltip="https://orcid.org/0000-0003-3991-0864"/>
              </a:rPr>
              <a:t>https://orcid.org/0000-0003-3991-0864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University of Copenhagen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Faculty of Health and Medical Sciences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473919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_DK_lille.potx" id="{BE9C15E7-90F8-4CF2-8B96-2848F515C8F5}" vid="{DD010ABE-EF93-4421-BF04-578FEEDB9F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a2630e2-1ac5-455e-8217-0156b1936a76}" enabled="1" method="Standard" siteId="{a3927f91-cda1-4696-af89-8c9f1ceffa9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119</Words>
  <Application>Microsoft Macintosh PowerPoint</Application>
  <PresentationFormat>Widescreen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Abadi</vt:lpstr>
      <vt:lpstr>Aptos</vt:lpstr>
      <vt:lpstr>Arial</vt:lpstr>
      <vt:lpstr>Calibri</vt:lpstr>
      <vt:lpstr>Microsoft New Tai Lue</vt:lpstr>
      <vt:lpstr>Verdana</vt:lpstr>
      <vt:lpstr>Wingdings</vt:lpstr>
      <vt:lpstr>Brugerdefineret design</vt:lpstr>
      <vt:lpstr>Course Overview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2021-02-25T15:05:56Z</dcterms:created>
  <dcterms:modified xsi:type="dcterms:W3CDTF">2025-08-06T14:52:23Z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  <property fmtid="{D5CDD505-2E9C-101B-9397-08002B2CF9AE}" pid="4" name="MSIP_Label_6a2630e2-1ac5-455e-8217-0156b1936a76_Enabled">
    <vt:lpwstr>true</vt:lpwstr>
  </property>
  <property fmtid="{D5CDD505-2E9C-101B-9397-08002B2CF9AE}" pid="5" name="MSIP_Label_6a2630e2-1ac5-455e-8217-0156b1936a76_SetDate">
    <vt:lpwstr>2023-04-02T18:52:31Z</vt:lpwstr>
  </property>
  <property fmtid="{D5CDD505-2E9C-101B-9397-08002B2CF9AE}" pid="6" name="MSIP_Label_6a2630e2-1ac5-455e-8217-0156b1936a76_Method">
    <vt:lpwstr>Standard</vt:lpwstr>
  </property>
  <property fmtid="{D5CDD505-2E9C-101B-9397-08002B2CF9AE}" pid="7" name="MSIP_Label_6a2630e2-1ac5-455e-8217-0156b1936a76_Name">
    <vt:lpwstr>Notclass</vt:lpwstr>
  </property>
  <property fmtid="{D5CDD505-2E9C-101B-9397-08002B2CF9AE}" pid="8" name="MSIP_Label_6a2630e2-1ac5-455e-8217-0156b1936a76_SiteId">
    <vt:lpwstr>a3927f91-cda1-4696-af89-8c9f1ceffa91</vt:lpwstr>
  </property>
  <property fmtid="{D5CDD505-2E9C-101B-9397-08002B2CF9AE}" pid="9" name="MSIP_Label_6a2630e2-1ac5-455e-8217-0156b1936a76_ActionId">
    <vt:lpwstr>b2610f8e-0547-46ae-a478-bb4fa26ea9d4</vt:lpwstr>
  </property>
  <property fmtid="{D5CDD505-2E9C-101B-9397-08002B2CF9AE}" pid="10" name="MSIP_Label_6a2630e2-1ac5-455e-8217-0156b1936a76_ContentBits">
    <vt:lpwstr>0</vt:lpwstr>
  </property>
</Properties>
</file>

<file path=docProps/thumbnail.jpeg>
</file>